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974267ee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974267ee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ceba8859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ceba8859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ceba8859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ceba885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08612bce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08612bce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974267e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974267e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7974267ee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7974267ee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17fb7be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17fb7be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17fb7be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17fb7be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08612bc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08612bc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7974267e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7974267e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7974267e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7974267e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ceba8859c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4ceba8859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775" y="0"/>
            <a:ext cx="8853825" cy="489857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66750" y="3101075"/>
            <a:ext cx="8853900" cy="192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rgbClr val="D0E0E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Earth’s Moon:</a:t>
            </a:r>
            <a:endParaRPr sz="5600">
              <a:solidFill>
                <a:srgbClr val="D0E0E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rgbClr val="D0E0E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Phases and surface</a:t>
            </a:r>
            <a:endParaRPr sz="5600">
              <a:solidFill>
                <a:srgbClr val="D0E0E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4118"/>
            <a:ext cx="8991600" cy="3936983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2"/>
          <p:cNvSpPr txBox="1"/>
          <p:nvPr/>
        </p:nvSpPr>
        <p:spPr>
          <a:xfrm>
            <a:off x="413325" y="168400"/>
            <a:ext cx="75621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Dark side of the moon</a:t>
            </a:r>
            <a:endParaRPr i="1" sz="3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264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Near side					Far side (dark side)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://www.slate.com/content/dam/slate/blogs/bad_astronomy/2014/06/16/lro_nearside_farside_590.jpg.CROP.original-original.jpg" id="129" name="Google Shape;12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975" y="837250"/>
            <a:ext cx="8440025" cy="42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Relative Aging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5" name="Google Shape;135;p24"/>
          <p:cNvSpPr txBox="1"/>
          <p:nvPr>
            <p:ph idx="1" type="body"/>
          </p:nvPr>
        </p:nvSpPr>
        <p:spPr>
          <a:xfrm>
            <a:off x="311700" y="1152475"/>
            <a:ext cx="5076000" cy="37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Moon has no atmosphere/wind/rain, so effectively no erosion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craters = surface is old relative to less cratered surfaces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Maria (plural for Mare) = dark regions on the Moon, created by lava flows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Highlands = brighter regions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4275" y="1152484"/>
            <a:ext cx="3274449" cy="327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63" y="17767"/>
            <a:ext cx="9077675" cy="5107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399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Times New Roman"/>
                <a:ea typeface="Times New Roman"/>
                <a:cs typeface="Times New Roman"/>
                <a:sym typeface="Times New Roman"/>
              </a:rPr>
              <a:t>Schedule for Module 2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643600" cy="309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week:  Earth’s moon (combo #11+#3)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 week (Week of 03/04):  Geology of the Terrestrial Planets (Lab #12)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Week of 03/11:  Earth’s density (Lab #8)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/>
              <a:buChar char="●"/>
            </a:pPr>
            <a:r>
              <a:rPr 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Week of 03/18: No lab (Module 2 exam)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367400" y="3851175"/>
            <a:ext cx="8464800" cy="9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P.S: Going to campus obs NOT mandatory for 105, but highly appreciated (extra credit)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50" y="91850"/>
            <a:ext cx="8955200" cy="489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383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The Phases of the Moon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06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caused by Earth’s shadow (would only have new moon and full moon then)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aused by us seeing different parts of the Moon illuminated by the sun, not by the Earth’s shadow: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○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lunar eclipse = Earth’s shadow falls on Moon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○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solar eclipse = Moon’s shadow falls on Earth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●"/>
            </a:pPr>
            <a:r>
              <a:rPr lang="en" sz="2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Moon returns to same relative position around the earth in ~29 days...Hence, a month is ~30 days (“MOONTH”)</a:t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725" y="2216975"/>
            <a:ext cx="7624551" cy="25285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258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Eclipses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7"/>
          <p:cNvSpPr txBox="1"/>
          <p:nvPr/>
        </p:nvSpPr>
        <p:spPr>
          <a:xfrm>
            <a:off x="357300" y="831575"/>
            <a:ext cx="85206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Moon’s orbit is is tilted by about 5 degrees, which means that the shadow is often above or below the Earth/Sun and we don’t see an eclipse. </a:t>
            </a:r>
            <a:r>
              <a:rPr b="1"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only see eclipses when the bodies are lined up properly.</a:t>
            </a: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475" y="152400"/>
            <a:ext cx="8924574" cy="487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upload.wikimedia.org/wikipedia/commons/7/72/Lunar-Phase-Diagram.png"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" y="95250"/>
            <a:ext cx="4953000" cy="4953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19"/>
          <p:cNvCxnSpPr/>
          <p:nvPr/>
        </p:nvCxnSpPr>
        <p:spPr>
          <a:xfrm rot="10800000">
            <a:off x="3032025" y="550000"/>
            <a:ext cx="679500" cy="3450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9"/>
          <p:cNvCxnSpPr/>
          <p:nvPr/>
        </p:nvCxnSpPr>
        <p:spPr>
          <a:xfrm flipH="1">
            <a:off x="1382425" y="496025"/>
            <a:ext cx="733200" cy="3234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" name="Google Shape;93;p19"/>
          <p:cNvCxnSpPr/>
          <p:nvPr/>
        </p:nvCxnSpPr>
        <p:spPr>
          <a:xfrm flipH="1">
            <a:off x="401175" y="1541975"/>
            <a:ext cx="161700" cy="5499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4" name="Google Shape;94;p19"/>
          <p:cNvCxnSpPr/>
          <p:nvPr/>
        </p:nvCxnSpPr>
        <p:spPr>
          <a:xfrm>
            <a:off x="433475" y="3030025"/>
            <a:ext cx="355800" cy="7116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5" name="Google Shape;95;p19"/>
          <p:cNvCxnSpPr/>
          <p:nvPr/>
        </p:nvCxnSpPr>
        <p:spPr>
          <a:xfrm>
            <a:off x="1403950" y="4356350"/>
            <a:ext cx="711600" cy="3234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6" name="Google Shape;96;p19"/>
          <p:cNvCxnSpPr/>
          <p:nvPr/>
        </p:nvCxnSpPr>
        <p:spPr>
          <a:xfrm flipH="1" rot="10800000">
            <a:off x="2924350" y="4183925"/>
            <a:ext cx="776400" cy="5067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" name="Google Shape;97;p19"/>
          <p:cNvCxnSpPr/>
          <p:nvPr/>
        </p:nvCxnSpPr>
        <p:spPr>
          <a:xfrm flipH="1" rot="10800000">
            <a:off x="4218325" y="2922225"/>
            <a:ext cx="409800" cy="7440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8" name="Google Shape;98;p19"/>
          <p:cNvCxnSpPr/>
          <p:nvPr/>
        </p:nvCxnSpPr>
        <p:spPr>
          <a:xfrm rot="10800000">
            <a:off x="4380000" y="1617350"/>
            <a:ext cx="237300" cy="6363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9"/>
          <p:cNvSpPr/>
          <p:nvPr/>
        </p:nvSpPr>
        <p:spPr>
          <a:xfrm>
            <a:off x="2577150" y="3278050"/>
            <a:ext cx="690100" cy="323475"/>
          </a:xfrm>
          <a:custGeom>
            <a:rect b="b" l="l" r="r" t="t"/>
            <a:pathLst>
              <a:path extrusionOk="0" h="12939" w="27604">
                <a:moveTo>
                  <a:pt x="0" y="12939"/>
                </a:moveTo>
                <a:cubicBezTo>
                  <a:pt x="3019" y="12364"/>
                  <a:pt x="13514" y="11646"/>
                  <a:pt x="18115" y="9489"/>
                </a:cubicBezTo>
                <a:cubicBezTo>
                  <a:pt x="22716" y="7333"/>
                  <a:pt x="26023" y="1582"/>
                  <a:pt x="27604" y="0"/>
                </a:cubicBezTo>
              </a:path>
            </a:pathLst>
          </a:cu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00" name="Google Shape;100;p19"/>
          <p:cNvSpPr/>
          <p:nvPr/>
        </p:nvSpPr>
        <p:spPr>
          <a:xfrm>
            <a:off x="1930150" y="1561739"/>
            <a:ext cx="614650" cy="282150"/>
          </a:xfrm>
          <a:custGeom>
            <a:rect b="b" l="l" r="r" t="t"/>
            <a:pathLst>
              <a:path extrusionOk="0" h="11286" w="24586">
                <a:moveTo>
                  <a:pt x="24586" y="503"/>
                </a:moveTo>
                <a:cubicBezTo>
                  <a:pt x="22573" y="575"/>
                  <a:pt x="16607" y="-863"/>
                  <a:pt x="12509" y="934"/>
                </a:cubicBezTo>
                <a:cubicBezTo>
                  <a:pt x="8411" y="2731"/>
                  <a:pt x="2085" y="9561"/>
                  <a:pt x="0" y="11286"/>
                </a:cubicBezTo>
              </a:path>
            </a:pathLst>
          </a:cu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sp>
      <p:sp>
        <p:nvSpPr>
          <p:cNvPr id="101" name="Google Shape;101;p19"/>
          <p:cNvSpPr txBox="1"/>
          <p:nvPr/>
        </p:nvSpPr>
        <p:spPr>
          <a:xfrm>
            <a:off x="5174125" y="95250"/>
            <a:ext cx="34137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C9DAF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to use this diagram:</a:t>
            </a:r>
            <a:endParaRPr b="1" sz="2000">
              <a:solidFill>
                <a:srgbClr val="C9DAF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5174125" y="550000"/>
            <a:ext cx="37974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First:</a:t>
            </a: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identify what lunar phase you are looking at, for example waxing crescent.</a:t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Second</a:t>
            </a:r>
            <a:r>
              <a:rPr b="1" lang="en" sz="16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Where is it in the sky? Let’s say it’s about 45 degrees above the horizon, towards the east.</a:t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Third</a:t>
            </a:r>
            <a:r>
              <a:rPr b="1" lang="en" sz="1600" u="sng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What location(time) on the Earth corresponds to that? That is, where would you need to stand for the Moon to appear 45 degrees above the eastern horizon?</a:t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this example, it would be noon. (East is counterclockwise. Earth rotates towards the east)</a:t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it’s between two points, then interpolate.</a:t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03" name="Google Shape;103;p19"/>
          <p:cNvCxnSpPr/>
          <p:nvPr/>
        </p:nvCxnSpPr>
        <p:spPr>
          <a:xfrm flipH="1" rot="10800000">
            <a:off x="3170838" y="-31350"/>
            <a:ext cx="6600" cy="5079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Dot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230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Times New Roman"/>
                <a:ea typeface="Times New Roman"/>
                <a:cs typeface="Times New Roman"/>
                <a:sym typeface="Times New Roman"/>
              </a:rPr>
              <a:t>Keep in Mind: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968775"/>
            <a:ext cx="8520600" cy="40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introduction to this lab is important and covers a lot of topics!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Earth’s shadow is completely unrelated to lunar phases.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-Waxing vs. Waning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Moon always has 50% of its surface illuminated at all times.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amount of illuminated surface that we see here on Earth is what changes!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-The Earth’s rotation (the day/night cycle) is completely independent of the Moon’s orbit. For the Moon to make a full orbit is 29.5 days; the Earth rotates every 24 hours!</a:t>
            </a:r>
            <a:endParaRPr sz="20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337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Surface of the Moon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21"/>
          <p:cNvPicPr preferRelativeResize="0"/>
          <p:nvPr/>
        </p:nvPicPr>
        <p:blipFill rotWithShape="1">
          <a:blip r:embed="rId3">
            <a:alphaModFix/>
          </a:blip>
          <a:srcRect b="0" l="0" r="6270" t="0"/>
          <a:stretch/>
        </p:blipFill>
        <p:spPr>
          <a:xfrm>
            <a:off x="4440250" y="337875"/>
            <a:ext cx="4545575" cy="465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1170125"/>
            <a:ext cx="4135450" cy="382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